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65" r:id="rId5"/>
    <p:sldId id="310" r:id="rId6"/>
    <p:sldId id="311" r:id="rId7"/>
    <p:sldId id="313" r:id="rId8"/>
    <p:sldId id="322" r:id="rId9"/>
    <p:sldId id="314" r:id="rId10"/>
    <p:sldId id="315" r:id="rId11"/>
    <p:sldId id="317" r:id="rId12"/>
    <p:sldId id="318" r:id="rId13"/>
    <p:sldId id="316" r:id="rId14"/>
    <p:sldId id="319" r:id="rId15"/>
    <p:sldId id="324" r:id="rId16"/>
    <p:sldId id="331" r:id="rId17"/>
    <p:sldId id="325" r:id="rId18"/>
    <p:sldId id="329" r:id="rId19"/>
    <p:sldId id="326" r:id="rId20"/>
    <p:sldId id="327" r:id="rId21"/>
    <p:sldId id="328" r:id="rId22"/>
    <p:sldId id="330" r:id="rId23"/>
    <p:sldId id="332" r:id="rId24"/>
    <p:sldId id="320" r:id="rId25"/>
    <p:sldId id="323" r:id="rId26"/>
  </p:sldIdLst>
  <p:sldSz cx="12188825"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29" autoAdjust="0"/>
  </p:normalViewPr>
  <p:slideViewPr>
    <p:cSldViewPr showGuides="1">
      <p:cViewPr varScale="1">
        <p:scale>
          <a:sx n="74" d="100"/>
          <a:sy n="74" d="100"/>
        </p:scale>
        <p:origin x="378"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Columbus Clippers</c:v>
                </c:pt>
              </c:strCache>
            </c:strRef>
          </c:tx>
          <c:spPr>
            <a:solidFill>
              <a:schemeClr val="accent1"/>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Sheet1!$B$2:$B$5</c:f>
              <c:numCache>
                <c:formatCode>#,##0</c:formatCode>
                <c:ptCount val="4"/>
                <c:pt idx="0">
                  <c:v>635613</c:v>
                </c:pt>
                <c:pt idx="1">
                  <c:v>628980</c:v>
                </c:pt>
                <c:pt idx="2">
                  <c:v>622096</c:v>
                </c:pt>
                <c:pt idx="3">
                  <c:v>602171</c:v>
                </c:pt>
              </c:numCache>
            </c:numRef>
          </c:val>
          <c:extLst>
            <c:ext xmlns:c16="http://schemas.microsoft.com/office/drawing/2014/chart" uri="{C3380CC4-5D6E-409C-BE32-E72D297353CC}">
              <c16:uniqueId val="{00000000-D43E-4636-9268-2214CA86F52A}"/>
            </c:ext>
          </c:extLst>
        </c:ser>
        <c:ser>
          <c:idx val="1"/>
          <c:order val="1"/>
          <c:tx>
            <c:strRef>
              <c:f>Sheet1!$C$1</c:f>
              <c:strCache>
                <c:ptCount val="1"/>
                <c:pt idx="0">
                  <c:v>State College Spikes</c:v>
                </c:pt>
              </c:strCache>
            </c:strRef>
          </c:tx>
          <c:spPr>
            <a:solidFill>
              <a:schemeClr val="accent3"/>
            </a:solidFill>
            <a:ln>
              <a:noFill/>
            </a:ln>
            <a:effectLst/>
          </c:spPr>
          <c:invertIfNegative val="0"/>
          <c:cat>
            <c:numRef>
              <c:f>Sheet1!$A$2:$A$5</c:f>
              <c:numCache>
                <c:formatCode>General</c:formatCode>
                <c:ptCount val="4"/>
                <c:pt idx="0">
                  <c:v>2013</c:v>
                </c:pt>
                <c:pt idx="1">
                  <c:v>2014</c:v>
                </c:pt>
                <c:pt idx="2">
                  <c:v>2015</c:v>
                </c:pt>
                <c:pt idx="3">
                  <c:v>2016</c:v>
                </c:pt>
              </c:numCache>
            </c:numRef>
          </c:cat>
          <c:val>
            <c:numRef>
              <c:f>Sheet1!$C$2:$C$5</c:f>
              <c:numCache>
                <c:formatCode>#,##0</c:formatCode>
                <c:ptCount val="4"/>
                <c:pt idx="0">
                  <c:v>133637</c:v>
                </c:pt>
                <c:pt idx="1">
                  <c:v>134927</c:v>
                </c:pt>
                <c:pt idx="2">
                  <c:v>127775</c:v>
                </c:pt>
                <c:pt idx="3">
                  <c:v>125875</c:v>
                </c:pt>
              </c:numCache>
            </c:numRef>
          </c:val>
          <c:extLst>
            <c:ext xmlns:c16="http://schemas.microsoft.com/office/drawing/2014/chart" uri="{C3380CC4-5D6E-409C-BE32-E72D297353CC}">
              <c16:uniqueId val="{00000001-D43E-4636-9268-2214CA86F52A}"/>
            </c:ext>
          </c:extLst>
        </c:ser>
        <c:dLbls>
          <c:showLegendKey val="0"/>
          <c:showVal val="0"/>
          <c:showCatName val="0"/>
          <c:showSerName val="0"/>
          <c:showPercent val="0"/>
          <c:showBubbleSize val="0"/>
        </c:dLbls>
        <c:gapWidth val="219"/>
        <c:overlap val="-27"/>
        <c:axId val="265232248"/>
        <c:axId val="307325688"/>
      </c:barChart>
      <c:lineChart>
        <c:grouping val="standard"/>
        <c:varyColors val="0"/>
        <c:ser>
          <c:idx val="2"/>
          <c:order val="2"/>
          <c:tx>
            <c:strRef>
              <c:f>Sheet1!$D$1</c:f>
              <c:strCache>
                <c:ptCount val="1"/>
                <c:pt idx="0">
                  <c:v>Average</c:v>
                </c:pt>
              </c:strCache>
            </c:strRef>
          </c:tx>
          <c:spPr>
            <a:ln w="28575" cap="rnd">
              <a:solidFill>
                <a:schemeClr val="accent5"/>
              </a:solidFill>
              <a:round/>
            </a:ln>
            <a:effectLst/>
          </c:spPr>
          <c:marker>
            <c:symbol val="none"/>
          </c:marker>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384625</c:v>
                </c:pt>
                <c:pt idx="1">
                  <c:v>381953.5</c:v>
                </c:pt>
                <c:pt idx="2">
                  <c:v>374935.5</c:v>
                </c:pt>
                <c:pt idx="3">
                  <c:v>364023</c:v>
                </c:pt>
              </c:numCache>
            </c:numRef>
          </c:val>
          <c:smooth val="0"/>
          <c:extLst>
            <c:ext xmlns:c16="http://schemas.microsoft.com/office/drawing/2014/chart" uri="{C3380CC4-5D6E-409C-BE32-E72D297353CC}">
              <c16:uniqueId val="{00000002-D43E-4636-9268-2214CA86F52A}"/>
            </c:ext>
          </c:extLst>
        </c:ser>
        <c:dLbls>
          <c:showLegendKey val="0"/>
          <c:showVal val="0"/>
          <c:showCatName val="0"/>
          <c:showSerName val="0"/>
          <c:showPercent val="0"/>
          <c:showBubbleSize val="0"/>
        </c:dLbls>
        <c:marker val="1"/>
        <c:smooth val="0"/>
        <c:axId val="265232248"/>
        <c:axId val="307325688"/>
      </c:lineChart>
      <c:catAx>
        <c:axId val="265232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7325688"/>
        <c:crosses val="autoZero"/>
        <c:auto val="1"/>
        <c:lblAlgn val="ctr"/>
        <c:lblOffset val="100"/>
        <c:noMultiLvlLbl val="0"/>
      </c:catAx>
      <c:valAx>
        <c:axId val="3073256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5232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9/24/2017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9/24/2017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9/24/2017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9/24/2017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9/24/2017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9/24/2017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9/24/2017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9/24/2017</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9/24/2017</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9/24/2017</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9/24/2017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9/24/2017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9/24/2017</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ilb.com/index.jsp?sid=t445" TargetMode="External"/><Relationship Id="rId2" Type="http://schemas.openxmlformats.org/officeDocument/2006/relationships/hyperlink" Target="http://www.milb.com/milb/stats/stats.jsp?t=l_att" TargetMode="External"/><Relationship Id="rId1" Type="http://schemas.openxmlformats.org/officeDocument/2006/relationships/slideLayout" Target="../slideLayouts/slideLayout2.xml"/><Relationship Id="rId5" Type="http://schemas.openxmlformats.org/officeDocument/2006/relationships/hyperlink" Target="http://www.bizjournals.com/columbus/news/2016/07/06/once-" TargetMode="External"/><Relationship Id="rId4" Type="http://schemas.openxmlformats.org/officeDocument/2006/relationships/hyperlink" Target="http://www.milb.com/index.jsp?sid=t117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ilb.com/milb/info/partnership.jsp" TargetMode="External"/><Relationship Id="rId2" Type="http://schemas.openxmlformats.org/officeDocument/2006/relationships/hyperlink" Target="http://www.milb.com/content/page.jsp?ymd=20090312&amp;conte" TargetMode="External"/><Relationship Id="rId1" Type="http://schemas.openxmlformats.org/officeDocument/2006/relationships/slideLayout" Target="../slideLayouts/slideLayout2.xml"/><Relationship Id="rId4" Type="http://schemas.openxmlformats.org/officeDocument/2006/relationships/hyperlink" Target="http://www.cleveland.com/entertainment/index.ssf/2016/04/col"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88" y="1828800"/>
            <a:ext cx="12038013" cy="2895600"/>
          </a:xfrm>
        </p:spPr>
        <p:txBody>
          <a:bodyPr/>
          <a:lstStyle/>
          <a:p>
            <a:r>
              <a:rPr lang="en-US" dirty="0"/>
              <a:t>Financing Minor League Baseball </a:t>
            </a:r>
            <a:r>
              <a:rPr lang="en-US" sz="5400" dirty="0"/>
              <a:t> </a:t>
            </a:r>
            <a:r>
              <a:rPr lang="en-US" sz="3600" dirty="0"/>
              <a:t>(Columbus Clippers and State College Spikes)</a:t>
            </a:r>
            <a:endParaRPr lang="en-US" sz="5400" dirty="0"/>
          </a:p>
        </p:txBody>
      </p:sp>
      <p:sp>
        <p:nvSpPr>
          <p:cNvPr id="4" name="Subtitle 3"/>
          <p:cNvSpPr>
            <a:spLocks noGrp="1"/>
          </p:cNvSpPr>
          <p:nvPr>
            <p:ph type="subTitle" idx="1"/>
          </p:nvPr>
        </p:nvSpPr>
        <p:spPr/>
        <p:txBody>
          <a:bodyPr/>
          <a:lstStyle/>
          <a:p>
            <a:r>
              <a:rPr lang="it-IT" dirty="0"/>
              <a:t>David Dymond and Lukas Holland</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0"/>
            <a:ext cx="9144001" cy="1371600"/>
          </a:xfrm>
        </p:spPr>
        <p:txBody>
          <a:bodyPr/>
          <a:lstStyle/>
          <a:p>
            <a:r>
              <a:rPr lang="en-US" dirty="0"/>
              <a:t>Columbus Clippers Operating Expenses</a:t>
            </a:r>
          </a:p>
        </p:txBody>
      </p:sp>
      <p:sp>
        <p:nvSpPr>
          <p:cNvPr id="3" name="Text Placeholder 2"/>
          <p:cNvSpPr>
            <a:spLocks noGrp="1"/>
          </p:cNvSpPr>
          <p:nvPr>
            <p:ph type="body" idx="1"/>
          </p:nvPr>
        </p:nvSpPr>
        <p:spPr>
          <a:xfrm>
            <a:off x="1522411" y="1295400"/>
            <a:ext cx="4416552" cy="762000"/>
          </a:xfrm>
        </p:spPr>
        <p:txBody>
          <a:bodyPr/>
          <a:lstStyle/>
          <a:p>
            <a:r>
              <a:rPr lang="en-US" dirty="0"/>
              <a:t>2014</a:t>
            </a:r>
          </a:p>
        </p:txBody>
      </p:sp>
      <p:sp>
        <p:nvSpPr>
          <p:cNvPr id="4" name="Content Placeholder 3"/>
          <p:cNvSpPr>
            <a:spLocks noGrp="1"/>
          </p:cNvSpPr>
          <p:nvPr>
            <p:ph sz="half" idx="2"/>
          </p:nvPr>
        </p:nvSpPr>
        <p:spPr>
          <a:xfrm>
            <a:off x="531812" y="2133600"/>
            <a:ext cx="5407151" cy="4267199"/>
          </a:xfrm>
        </p:spPr>
        <p:txBody>
          <a:bodyPr>
            <a:normAutofit fontScale="92500"/>
          </a:bodyPr>
          <a:lstStyle/>
          <a:p>
            <a:r>
              <a:rPr lang="en-US" dirty="0"/>
              <a:t>Ball Park: $5 million</a:t>
            </a:r>
          </a:p>
          <a:p>
            <a:r>
              <a:rPr lang="en-US" dirty="0"/>
              <a:t>Payroll and Related Taxes: $3.1 million</a:t>
            </a:r>
          </a:p>
          <a:p>
            <a:r>
              <a:rPr lang="en-US" dirty="0"/>
              <a:t>Team: $780,828</a:t>
            </a:r>
          </a:p>
          <a:p>
            <a:r>
              <a:rPr lang="en-US" dirty="0"/>
              <a:t>Souvenirs: $421,716</a:t>
            </a:r>
          </a:p>
          <a:p>
            <a:r>
              <a:rPr lang="en-US" dirty="0"/>
              <a:t>Advertising: $196,874</a:t>
            </a:r>
          </a:p>
          <a:p>
            <a:r>
              <a:rPr lang="en-US" dirty="0"/>
              <a:t>Depreciation: $333,407</a:t>
            </a:r>
          </a:p>
          <a:p>
            <a:r>
              <a:rPr lang="en-US" dirty="0"/>
              <a:t>Other Expenses: $579,665</a:t>
            </a:r>
          </a:p>
          <a:p>
            <a:r>
              <a:rPr lang="en-US" b="1" u="sng" dirty="0"/>
              <a:t>Total Operating Expenses: $10,526,811</a:t>
            </a:r>
          </a:p>
        </p:txBody>
      </p:sp>
      <p:sp>
        <p:nvSpPr>
          <p:cNvPr id="5" name="Text Placeholder 4"/>
          <p:cNvSpPr>
            <a:spLocks noGrp="1"/>
          </p:cNvSpPr>
          <p:nvPr>
            <p:ph type="body" sz="quarter" idx="3"/>
          </p:nvPr>
        </p:nvSpPr>
        <p:spPr>
          <a:xfrm>
            <a:off x="6249861" y="1371600"/>
            <a:ext cx="4416552" cy="762000"/>
          </a:xfrm>
        </p:spPr>
        <p:txBody>
          <a:bodyPr/>
          <a:lstStyle/>
          <a:p>
            <a:r>
              <a:rPr lang="en-US" dirty="0"/>
              <a:t>2015</a:t>
            </a:r>
          </a:p>
        </p:txBody>
      </p:sp>
      <p:sp>
        <p:nvSpPr>
          <p:cNvPr id="6" name="Content Placeholder 5"/>
          <p:cNvSpPr>
            <a:spLocks noGrp="1"/>
          </p:cNvSpPr>
          <p:nvPr>
            <p:ph sz="quarter" idx="4"/>
          </p:nvPr>
        </p:nvSpPr>
        <p:spPr>
          <a:xfrm>
            <a:off x="6249860" y="2133600"/>
            <a:ext cx="5254751" cy="4267199"/>
          </a:xfrm>
        </p:spPr>
        <p:txBody>
          <a:bodyPr>
            <a:normAutofit fontScale="92500"/>
          </a:bodyPr>
          <a:lstStyle/>
          <a:p>
            <a:r>
              <a:rPr lang="en-US" dirty="0"/>
              <a:t>Ball Park: $5 million</a:t>
            </a:r>
          </a:p>
          <a:p>
            <a:r>
              <a:rPr lang="en-US" dirty="0"/>
              <a:t>Payroll and Related Taxes: $3.4 million</a:t>
            </a:r>
          </a:p>
          <a:p>
            <a:r>
              <a:rPr lang="en-US" dirty="0"/>
              <a:t>Team: $880,123</a:t>
            </a:r>
          </a:p>
          <a:p>
            <a:r>
              <a:rPr lang="en-US" dirty="0"/>
              <a:t>Souvenirs: $453,305</a:t>
            </a:r>
          </a:p>
          <a:p>
            <a:r>
              <a:rPr lang="en-US" dirty="0"/>
              <a:t>Advertising: $189,156</a:t>
            </a:r>
          </a:p>
          <a:p>
            <a:r>
              <a:rPr lang="en-US" dirty="0"/>
              <a:t>Depreciation: $369,080</a:t>
            </a:r>
          </a:p>
          <a:p>
            <a:r>
              <a:rPr lang="en-US" dirty="0"/>
              <a:t>Other Expenses: $627,301</a:t>
            </a:r>
          </a:p>
          <a:p>
            <a:r>
              <a:rPr lang="en-US" b="1" u="sng" dirty="0"/>
              <a:t>Total Operating Expenses: $11,064,167</a:t>
            </a:r>
          </a:p>
          <a:p>
            <a:endParaRPr lang="en-US" dirty="0"/>
          </a:p>
        </p:txBody>
      </p:sp>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3" y="-228600"/>
            <a:ext cx="9144001" cy="1371600"/>
          </a:xfrm>
        </p:spPr>
        <p:txBody>
          <a:bodyPr/>
          <a:lstStyle/>
          <a:p>
            <a:r>
              <a:rPr lang="en-US" dirty="0"/>
              <a:t>Future Payment Plans</a:t>
            </a:r>
          </a:p>
        </p:txBody>
      </p:sp>
      <p:sp>
        <p:nvSpPr>
          <p:cNvPr id="5" name="Text Placeholder 4"/>
          <p:cNvSpPr>
            <a:spLocks noGrp="1"/>
          </p:cNvSpPr>
          <p:nvPr>
            <p:ph type="body" idx="1"/>
          </p:nvPr>
        </p:nvSpPr>
        <p:spPr>
          <a:xfrm>
            <a:off x="1522411" y="1371600"/>
            <a:ext cx="4416552" cy="762000"/>
          </a:xfrm>
        </p:spPr>
        <p:txBody>
          <a:bodyPr/>
          <a:lstStyle/>
          <a:p>
            <a:r>
              <a:rPr lang="en-US" dirty="0"/>
              <a:t>Rental Payments</a:t>
            </a:r>
          </a:p>
        </p:txBody>
      </p:sp>
      <p:sp>
        <p:nvSpPr>
          <p:cNvPr id="6" name="Content Placeholder 5"/>
          <p:cNvSpPr>
            <a:spLocks noGrp="1"/>
          </p:cNvSpPr>
          <p:nvPr>
            <p:ph sz="half" idx="2"/>
          </p:nvPr>
        </p:nvSpPr>
        <p:spPr>
          <a:xfrm>
            <a:off x="1522411" y="2362200"/>
            <a:ext cx="4416552" cy="4343400"/>
          </a:xfrm>
        </p:spPr>
        <p:txBody>
          <a:bodyPr>
            <a:normAutofit fontScale="92500" lnSpcReduction="10000"/>
          </a:bodyPr>
          <a:lstStyle/>
          <a:p>
            <a:r>
              <a:rPr lang="en-US" dirty="0"/>
              <a:t>2016: $4.1 million</a:t>
            </a:r>
          </a:p>
          <a:p>
            <a:r>
              <a:rPr lang="en-US" dirty="0"/>
              <a:t>2017: $4.1 million</a:t>
            </a:r>
          </a:p>
          <a:p>
            <a:r>
              <a:rPr lang="en-US" dirty="0"/>
              <a:t>2018: $2.1 million</a:t>
            </a:r>
          </a:p>
          <a:p>
            <a:r>
              <a:rPr lang="en-US" dirty="0"/>
              <a:t>2019: $2.1 million</a:t>
            </a:r>
          </a:p>
          <a:p>
            <a:r>
              <a:rPr lang="en-US" dirty="0"/>
              <a:t>2020: $2.1 million</a:t>
            </a:r>
          </a:p>
          <a:p>
            <a:r>
              <a:rPr lang="en-US" dirty="0"/>
              <a:t>2021-2025: $10.7 million</a:t>
            </a:r>
          </a:p>
          <a:p>
            <a:r>
              <a:rPr lang="en-US" dirty="0"/>
              <a:t>2026-2030: $10.7 million</a:t>
            </a:r>
          </a:p>
          <a:p>
            <a:r>
              <a:rPr lang="en-US" dirty="0"/>
              <a:t>2031-2032: $4.1 million</a:t>
            </a:r>
          </a:p>
          <a:p>
            <a:r>
              <a:rPr lang="en-US" b="1" u="sng" dirty="0"/>
              <a:t>Total: $40,225,375</a:t>
            </a:r>
          </a:p>
        </p:txBody>
      </p:sp>
      <p:sp>
        <p:nvSpPr>
          <p:cNvPr id="7" name="Text Placeholder 6"/>
          <p:cNvSpPr>
            <a:spLocks noGrp="1"/>
          </p:cNvSpPr>
          <p:nvPr>
            <p:ph type="body" sz="quarter" idx="3"/>
          </p:nvPr>
        </p:nvSpPr>
        <p:spPr>
          <a:xfrm>
            <a:off x="6249861" y="1371600"/>
            <a:ext cx="4416552" cy="762000"/>
          </a:xfrm>
        </p:spPr>
        <p:txBody>
          <a:bodyPr/>
          <a:lstStyle/>
          <a:p>
            <a:r>
              <a:rPr lang="en-US" dirty="0"/>
              <a:t>Lease Payments</a:t>
            </a:r>
          </a:p>
        </p:txBody>
      </p:sp>
      <p:sp>
        <p:nvSpPr>
          <p:cNvPr id="8" name="Content Placeholder 7"/>
          <p:cNvSpPr>
            <a:spLocks noGrp="1"/>
          </p:cNvSpPr>
          <p:nvPr>
            <p:ph sz="quarter" idx="4"/>
          </p:nvPr>
        </p:nvSpPr>
        <p:spPr>
          <a:xfrm>
            <a:off x="6249860" y="2362199"/>
            <a:ext cx="5330951" cy="4343401"/>
          </a:xfrm>
        </p:spPr>
        <p:txBody>
          <a:bodyPr/>
          <a:lstStyle/>
          <a:p>
            <a:r>
              <a:rPr lang="en-US" dirty="0"/>
              <a:t>2016: $156,299</a:t>
            </a:r>
          </a:p>
          <a:p>
            <a:r>
              <a:rPr lang="en-US" dirty="0"/>
              <a:t>2017: $118,550</a:t>
            </a:r>
          </a:p>
          <a:p>
            <a:r>
              <a:rPr lang="en-US" dirty="0"/>
              <a:t>2018: $88,912</a:t>
            </a:r>
          </a:p>
          <a:p>
            <a:r>
              <a:rPr lang="en-US" b="1" u="sng" dirty="0"/>
              <a:t>Total: $363,761</a:t>
            </a:r>
          </a:p>
          <a:p>
            <a:r>
              <a:rPr lang="en-US" dirty="0"/>
              <a:t>Less: Amount Representing Interest: $41,807</a:t>
            </a:r>
          </a:p>
          <a:p>
            <a:r>
              <a:rPr lang="en-US" b="1" u="sng" dirty="0"/>
              <a:t>Present Value of Minimum Future Lease Payments: $321,954</a:t>
            </a:r>
          </a:p>
        </p:txBody>
      </p:sp>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Partnership Opportunities</a:t>
            </a:r>
          </a:p>
        </p:txBody>
      </p:sp>
      <p:sp>
        <p:nvSpPr>
          <p:cNvPr id="8" name="Content Placeholder 7"/>
          <p:cNvSpPr>
            <a:spLocks noGrp="1"/>
          </p:cNvSpPr>
          <p:nvPr>
            <p:ph idx="1"/>
          </p:nvPr>
        </p:nvSpPr>
        <p:spPr>
          <a:xfrm>
            <a:off x="1522413" y="1904999"/>
            <a:ext cx="9134391" cy="4648201"/>
          </a:xfrm>
        </p:spPr>
        <p:txBody>
          <a:bodyPr>
            <a:normAutofit fontScale="85000" lnSpcReduction="20000"/>
          </a:bodyPr>
          <a:lstStyle/>
          <a:p>
            <a:r>
              <a:rPr lang="en-US" dirty="0"/>
              <a:t>Promotion Customization and Affordability</a:t>
            </a:r>
          </a:p>
          <a:p>
            <a:pPr lvl="1"/>
            <a:r>
              <a:rPr lang="en-US" dirty="0"/>
              <a:t>Customized to meet client’s goals and budgets</a:t>
            </a:r>
          </a:p>
          <a:p>
            <a:r>
              <a:rPr lang="en-US" dirty="0"/>
              <a:t>Partner Satisfaction</a:t>
            </a:r>
          </a:p>
          <a:p>
            <a:pPr lvl="1"/>
            <a:r>
              <a:rPr lang="en-US" dirty="0"/>
              <a:t>Conducted successful marketing campaigns </a:t>
            </a:r>
          </a:p>
          <a:p>
            <a:r>
              <a:rPr lang="en-US" dirty="0"/>
              <a:t>Fan Base</a:t>
            </a:r>
          </a:p>
          <a:p>
            <a:pPr lvl="1"/>
            <a:r>
              <a:rPr lang="en-US" dirty="0"/>
              <a:t>Attendance of more than 42.5 million in 2015 (entire </a:t>
            </a:r>
            <a:r>
              <a:rPr lang="en-US" dirty="0" err="1"/>
              <a:t>MiLB</a:t>
            </a:r>
            <a:r>
              <a:rPr lang="en-US" dirty="0"/>
              <a:t>)</a:t>
            </a:r>
          </a:p>
          <a:p>
            <a:r>
              <a:rPr lang="en-US" dirty="0"/>
              <a:t>Close Ties to Local Communities </a:t>
            </a:r>
          </a:p>
          <a:p>
            <a:pPr lvl="1"/>
            <a:r>
              <a:rPr lang="en-US" dirty="0"/>
              <a:t>Offers grassroots marketing, builds strong relationships with consumers</a:t>
            </a:r>
          </a:p>
          <a:p>
            <a:r>
              <a:rPr lang="en-US" dirty="0"/>
              <a:t>Reputation</a:t>
            </a:r>
          </a:p>
          <a:p>
            <a:pPr lvl="1"/>
            <a:r>
              <a:rPr lang="en-US" dirty="0"/>
              <a:t>Affordable, family-friendly entertainment for people of all ages</a:t>
            </a:r>
          </a:p>
          <a:p>
            <a:r>
              <a:rPr lang="en-US" dirty="0"/>
              <a:t>Customer Service</a:t>
            </a:r>
          </a:p>
          <a:p>
            <a:pPr lvl="1"/>
            <a:r>
              <a:rPr lang="en-US" dirty="0"/>
              <a:t>Day-to-day contact to make are all goals are met</a:t>
            </a:r>
          </a:p>
        </p:txBody>
      </p:sp>
    </p:spTree>
    <p:extLst>
      <p:ext uri="{BB962C8B-B14F-4D97-AF65-F5344CB8AC3E}">
        <p14:creationId xmlns:p14="http://schemas.microsoft.com/office/powerpoint/2010/main" val="234307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a:t>
            </a:r>
          </a:p>
        </p:txBody>
      </p:sp>
      <p:sp>
        <p:nvSpPr>
          <p:cNvPr id="3" name="Content Placeholder 2"/>
          <p:cNvSpPr>
            <a:spLocks noGrp="1"/>
          </p:cNvSpPr>
          <p:nvPr>
            <p:ph idx="1"/>
          </p:nvPr>
        </p:nvSpPr>
        <p:spPr/>
        <p:txBody>
          <a:bodyPr>
            <a:normAutofit/>
          </a:bodyPr>
          <a:lstStyle/>
          <a:p>
            <a:r>
              <a:rPr lang="en-US" dirty="0"/>
              <a:t>Perks that are offered: Depends on level of sponsor. </a:t>
            </a:r>
          </a:p>
          <a:p>
            <a:pPr lvl="1"/>
            <a:r>
              <a:rPr lang="en-US" dirty="0"/>
              <a:t>Suites and Season tickets </a:t>
            </a:r>
          </a:p>
          <a:p>
            <a:pPr lvl="1"/>
            <a:r>
              <a:rPr lang="en-US" dirty="0"/>
              <a:t>Access to the mascots and attending events. </a:t>
            </a:r>
          </a:p>
          <a:p>
            <a:pPr lvl="1"/>
            <a:r>
              <a:rPr lang="en-US" dirty="0"/>
              <a:t>Bigger partners will get holiday gifts, a holiday party, early access to ballpark. Offer batting practice when</a:t>
            </a:r>
          </a:p>
          <a:p>
            <a:r>
              <a:rPr lang="en-US" dirty="0"/>
              <a:t>What ROI to expect</a:t>
            </a:r>
          </a:p>
          <a:p>
            <a:pPr lvl="1"/>
            <a:r>
              <a:rPr lang="en-US" dirty="0"/>
              <a:t>Some want to reach sales goals</a:t>
            </a:r>
          </a:p>
          <a:p>
            <a:pPr lvl="1"/>
            <a:r>
              <a:rPr lang="en-US" dirty="0"/>
              <a:t>Some want exposure </a:t>
            </a:r>
          </a:p>
          <a:p>
            <a:pPr lvl="1"/>
            <a:r>
              <a:rPr lang="en-US" dirty="0"/>
              <a:t>Some want to be seen as a community sponsor. </a:t>
            </a:r>
          </a:p>
        </p:txBody>
      </p:sp>
    </p:spTree>
    <p:extLst>
      <p:ext uri="{BB962C8B-B14F-4D97-AF65-F5344CB8AC3E}">
        <p14:creationId xmlns:p14="http://schemas.microsoft.com/office/powerpoint/2010/main" val="254614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a:t>
            </a:r>
          </a:p>
        </p:txBody>
      </p:sp>
      <p:sp>
        <p:nvSpPr>
          <p:cNvPr id="3" name="Content Placeholder 2"/>
          <p:cNvSpPr>
            <a:spLocks noGrp="1"/>
          </p:cNvSpPr>
          <p:nvPr>
            <p:ph idx="1"/>
          </p:nvPr>
        </p:nvSpPr>
        <p:spPr/>
        <p:txBody>
          <a:bodyPr/>
          <a:lstStyle/>
          <a:p>
            <a:r>
              <a:rPr lang="en-US" dirty="0"/>
              <a:t>Used to focus primarily on the baseball experience</a:t>
            </a:r>
          </a:p>
          <a:p>
            <a:pPr lvl="1"/>
            <a:r>
              <a:rPr lang="en-US" dirty="0"/>
              <a:t>Fans who knew the team and followed the players</a:t>
            </a:r>
          </a:p>
          <a:p>
            <a:pPr lvl="1"/>
            <a:r>
              <a:rPr lang="en-US" dirty="0"/>
              <a:t>Overlooked the condition the stadium was in</a:t>
            </a:r>
          </a:p>
          <a:p>
            <a:r>
              <a:rPr lang="en-US" dirty="0"/>
              <a:t>Now the primary focus is on the traditional fan</a:t>
            </a:r>
          </a:p>
          <a:p>
            <a:pPr lvl="1"/>
            <a:r>
              <a:rPr lang="en-US" dirty="0"/>
              <a:t>Went from having a couple thousand attending to 5,000 to 7,000 </a:t>
            </a:r>
          </a:p>
          <a:p>
            <a:pPr lvl="1"/>
            <a:r>
              <a:rPr lang="en-US" dirty="0"/>
              <a:t>Put in playgrounds, bars and more dining options</a:t>
            </a:r>
          </a:p>
          <a:p>
            <a:pPr lvl="1"/>
            <a:r>
              <a:rPr lang="en-US" dirty="0"/>
              <a:t>Simple attractions help to draw in more fans but</a:t>
            </a:r>
          </a:p>
          <a:p>
            <a:pPr lvl="1"/>
            <a:r>
              <a:rPr lang="en-US" dirty="0"/>
              <a:t>It all comes down to the strong connection with the community</a:t>
            </a:r>
          </a:p>
        </p:txBody>
      </p:sp>
    </p:spTree>
    <p:extLst>
      <p:ext uri="{BB962C8B-B14F-4D97-AF65-F5344CB8AC3E}">
        <p14:creationId xmlns:p14="http://schemas.microsoft.com/office/powerpoint/2010/main" val="13054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a:t>
            </a:r>
          </a:p>
        </p:txBody>
      </p:sp>
      <p:sp>
        <p:nvSpPr>
          <p:cNvPr id="3" name="Content Placeholder 2"/>
          <p:cNvSpPr>
            <a:spLocks noGrp="1"/>
          </p:cNvSpPr>
          <p:nvPr>
            <p:ph idx="1"/>
          </p:nvPr>
        </p:nvSpPr>
        <p:spPr/>
        <p:txBody>
          <a:bodyPr/>
          <a:lstStyle/>
          <a:p>
            <a:r>
              <a:rPr lang="en-US" dirty="0"/>
              <a:t>Who is the customer?</a:t>
            </a:r>
          </a:p>
          <a:p>
            <a:pPr lvl="1"/>
            <a:r>
              <a:rPr lang="en-US" dirty="0"/>
              <a:t>Families, Young professionals, mostly males </a:t>
            </a:r>
          </a:p>
          <a:p>
            <a:r>
              <a:rPr lang="en-US" dirty="0"/>
              <a:t>What demographics do you reach?</a:t>
            </a:r>
          </a:p>
          <a:p>
            <a:pPr lvl="1"/>
            <a:r>
              <a:rPr lang="en-US" dirty="0"/>
              <a:t>Usually skews heavily male</a:t>
            </a:r>
          </a:p>
          <a:p>
            <a:pPr lvl="1"/>
            <a:r>
              <a:rPr lang="en-US" dirty="0"/>
              <a:t>Highest number in the 35-44 demographic</a:t>
            </a:r>
          </a:p>
          <a:p>
            <a:pPr lvl="1"/>
            <a:r>
              <a:rPr lang="en-US" dirty="0"/>
              <a:t>Families with kids </a:t>
            </a:r>
          </a:p>
          <a:p>
            <a:pPr lvl="2"/>
            <a:r>
              <a:rPr lang="en-US" dirty="0"/>
              <a:t>Affordable entertainment</a:t>
            </a:r>
          </a:p>
          <a:p>
            <a:pPr lvl="1"/>
            <a:r>
              <a:rPr lang="en-US" dirty="0"/>
              <a:t>Out pace the market on certain demographics (males 25-44 and 35-44)</a:t>
            </a:r>
          </a:p>
          <a:p>
            <a:r>
              <a:rPr lang="en-US" dirty="0"/>
              <a:t>Different promotions bring in a different target audience.</a:t>
            </a:r>
          </a:p>
          <a:p>
            <a:pPr lvl="1"/>
            <a:endParaRPr lang="en-US" dirty="0"/>
          </a:p>
        </p:txBody>
      </p:sp>
      <p:pic>
        <p:nvPicPr>
          <p:cNvPr id="4" name="Picture 3"/>
          <p:cNvPicPr>
            <a:picLocks noChangeAspect="1"/>
          </p:cNvPicPr>
          <p:nvPr/>
        </p:nvPicPr>
        <p:blipFill>
          <a:blip r:embed="rId2"/>
          <a:stretch>
            <a:fillRect/>
          </a:stretch>
        </p:blipFill>
        <p:spPr>
          <a:xfrm>
            <a:off x="7923212" y="533400"/>
            <a:ext cx="3643312" cy="2053860"/>
          </a:xfrm>
          <a:prstGeom prst="rect">
            <a:avLst/>
          </a:prstGeom>
        </p:spPr>
      </p:pic>
    </p:spTree>
    <p:extLst>
      <p:ext uri="{BB962C8B-B14F-4D97-AF65-F5344CB8AC3E}">
        <p14:creationId xmlns:p14="http://schemas.microsoft.com/office/powerpoint/2010/main" val="33782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Columbus Clippers Promotions</a:t>
            </a:r>
          </a:p>
        </p:txBody>
      </p:sp>
      <p:sp>
        <p:nvSpPr>
          <p:cNvPr id="3" name="Content Placeholder 2"/>
          <p:cNvSpPr>
            <a:spLocks noGrp="1"/>
          </p:cNvSpPr>
          <p:nvPr>
            <p:ph idx="1"/>
          </p:nvPr>
        </p:nvSpPr>
        <p:spPr/>
        <p:txBody>
          <a:bodyPr/>
          <a:lstStyle/>
          <a:p>
            <a:r>
              <a:rPr lang="en-US" dirty="0"/>
              <a:t>Help to increase attendance </a:t>
            </a:r>
          </a:p>
          <a:p>
            <a:r>
              <a:rPr lang="en-US" dirty="0"/>
              <a:t>Examples:</a:t>
            </a:r>
          </a:p>
          <a:p>
            <a:pPr lvl="1"/>
            <a:r>
              <a:rPr lang="en-US" dirty="0"/>
              <a:t>$5 </a:t>
            </a:r>
            <a:r>
              <a:rPr lang="en-US" dirty="0" err="1"/>
              <a:t>Brewfest</a:t>
            </a:r>
            <a:r>
              <a:rPr lang="en-US" dirty="0"/>
              <a:t> Fridays</a:t>
            </a:r>
          </a:p>
          <a:p>
            <a:pPr lvl="1"/>
            <a:r>
              <a:rPr lang="en-US" dirty="0"/>
              <a:t>Guest Appearances </a:t>
            </a:r>
          </a:p>
          <a:p>
            <a:pPr lvl="2"/>
            <a:r>
              <a:rPr lang="en-US" dirty="0" err="1"/>
              <a:t>Caddyshack</a:t>
            </a:r>
            <a:r>
              <a:rPr lang="en-US" dirty="0"/>
              <a:t> night (Michael O’Keefe attended)</a:t>
            </a:r>
          </a:p>
          <a:p>
            <a:pPr lvl="1"/>
            <a:r>
              <a:rPr lang="en-US" dirty="0"/>
              <a:t>Friday and Saturday games have live music pre-game</a:t>
            </a:r>
          </a:p>
          <a:p>
            <a:pPr lvl="1"/>
            <a:r>
              <a:rPr lang="en-US" dirty="0"/>
              <a:t>Jack the Diamond Dog does tricks at four games</a:t>
            </a:r>
          </a:p>
          <a:p>
            <a:pPr lvl="1"/>
            <a:endParaRPr lang="en-US" dirty="0"/>
          </a:p>
          <a:p>
            <a:pPr lvl="1"/>
            <a:endParaRPr lang="en-US" dirty="0"/>
          </a:p>
          <a:p>
            <a:endParaRPr lang="en-US" dirty="0"/>
          </a:p>
        </p:txBody>
      </p:sp>
      <p:pic>
        <p:nvPicPr>
          <p:cNvPr id="4098" name="Picture 2" descr="Image result for clippers brewf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612" y="4572000"/>
            <a:ext cx="40386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68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Product?</a:t>
            </a:r>
          </a:p>
        </p:txBody>
      </p:sp>
      <p:sp>
        <p:nvSpPr>
          <p:cNvPr id="3" name="Content Placeholder 2"/>
          <p:cNvSpPr>
            <a:spLocks noGrp="1"/>
          </p:cNvSpPr>
          <p:nvPr>
            <p:ph idx="1"/>
          </p:nvPr>
        </p:nvSpPr>
        <p:spPr/>
        <p:txBody>
          <a:bodyPr/>
          <a:lstStyle/>
          <a:p>
            <a:r>
              <a:rPr lang="en-US" dirty="0"/>
              <a:t>The product is sport entertainment, but mostly focused on entertainment. People come not only for the game, but also for the bars and restaurants, the sponsored and non sponsored events, and the games and giveaways </a:t>
            </a:r>
          </a:p>
        </p:txBody>
      </p:sp>
    </p:spTree>
    <p:extLst>
      <p:ext uri="{BB962C8B-B14F-4D97-AF65-F5344CB8AC3E}">
        <p14:creationId xmlns:p14="http://schemas.microsoft.com/office/powerpoint/2010/main" val="117075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Strategies</a:t>
            </a:r>
          </a:p>
        </p:txBody>
      </p:sp>
      <p:sp>
        <p:nvSpPr>
          <p:cNvPr id="3" name="Content Placeholder 2"/>
          <p:cNvSpPr>
            <a:spLocks noGrp="1"/>
          </p:cNvSpPr>
          <p:nvPr>
            <p:ph idx="1"/>
          </p:nvPr>
        </p:nvSpPr>
        <p:spPr/>
        <p:txBody>
          <a:bodyPr/>
          <a:lstStyle/>
          <a:p>
            <a:r>
              <a:rPr lang="en-US" dirty="0"/>
              <a:t>Games</a:t>
            </a:r>
          </a:p>
          <a:p>
            <a:pPr lvl="1"/>
            <a:r>
              <a:rPr lang="en-US" dirty="0"/>
              <a:t>Advertisement through partners and sponsors through their stores and businesses. They partner with the Blue Jackets and the take turns doing things in each others places. </a:t>
            </a:r>
          </a:p>
          <a:p>
            <a:r>
              <a:rPr lang="en-US" dirty="0"/>
              <a:t>Developed yearly: marketing strategies are changed and adapted to keep up with the times and advancements in technology</a:t>
            </a:r>
          </a:p>
          <a:p>
            <a:endParaRPr lang="en-US" dirty="0"/>
          </a:p>
        </p:txBody>
      </p:sp>
      <p:pic>
        <p:nvPicPr>
          <p:cNvPr id="2052" name="Picture 4" descr="Image result for marketing strategy"/>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40153" y="4228740"/>
            <a:ext cx="4393059" cy="256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Efforts</a:t>
            </a:r>
          </a:p>
        </p:txBody>
      </p:sp>
      <p:sp>
        <p:nvSpPr>
          <p:cNvPr id="3" name="Content Placeholder 2"/>
          <p:cNvSpPr>
            <a:spLocks noGrp="1"/>
          </p:cNvSpPr>
          <p:nvPr>
            <p:ph idx="1"/>
          </p:nvPr>
        </p:nvSpPr>
        <p:spPr>
          <a:xfrm>
            <a:off x="4722812" y="1904999"/>
            <a:ext cx="7161212" cy="4648201"/>
          </a:xfrm>
        </p:spPr>
        <p:txBody>
          <a:bodyPr/>
          <a:lstStyle/>
          <a:p>
            <a:r>
              <a:rPr lang="en-US" dirty="0"/>
              <a:t>Social and Print Media are used about the same amount.</a:t>
            </a:r>
          </a:p>
          <a:p>
            <a:pPr lvl="1"/>
            <a:r>
              <a:rPr lang="en-US" dirty="0"/>
              <a:t>Social media: email blasts, retargeting</a:t>
            </a:r>
          </a:p>
          <a:p>
            <a:pPr lvl="1"/>
            <a:r>
              <a:rPr lang="en-US" dirty="0"/>
              <a:t>Print media used to advertise: Games </a:t>
            </a:r>
          </a:p>
          <a:p>
            <a:pPr lvl="1"/>
            <a:r>
              <a:rPr lang="en-US" dirty="0"/>
              <a:t>Social media used to advertise: Events, merchandise</a:t>
            </a:r>
          </a:p>
          <a:p>
            <a:pPr lvl="2"/>
            <a:r>
              <a:rPr lang="en-US" dirty="0"/>
              <a:t>“Cyber Monday”</a:t>
            </a:r>
          </a:p>
          <a:p>
            <a:r>
              <a:rPr lang="en-US" dirty="0"/>
              <a:t>Socialization</a:t>
            </a:r>
          </a:p>
          <a:p>
            <a:pPr lvl="1"/>
            <a:r>
              <a:rPr lang="en-US" dirty="0"/>
              <a:t>The organizations depend on people going in groups to games</a:t>
            </a:r>
          </a:p>
          <a:p>
            <a:pPr lvl="2"/>
            <a:r>
              <a:rPr lang="en-US" dirty="0"/>
              <a:t>Professionals, families, friends </a:t>
            </a:r>
          </a:p>
        </p:txBody>
      </p:sp>
      <p:pic>
        <p:nvPicPr>
          <p:cNvPr id="1028" name="Picture 4" descr="Image result for social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2" y="0"/>
            <a:ext cx="5332413" cy="2080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int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5" y="4305300"/>
            <a:ext cx="435292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152400"/>
            <a:ext cx="9144001" cy="1371600"/>
          </a:xfrm>
        </p:spPr>
        <p:txBody>
          <a:bodyPr/>
          <a:lstStyle/>
          <a:p>
            <a:r>
              <a:rPr lang="en-US" dirty="0" err="1"/>
              <a:t>MiLB</a:t>
            </a:r>
            <a:r>
              <a:rPr lang="en-US" dirty="0"/>
              <a:t> Comparison</a:t>
            </a:r>
          </a:p>
        </p:txBody>
      </p:sp>
      <p:sp>
        <p:nvSpPr>
          <p:cNvPr id="2" name="Text Placeholder 1"/>
          <p:cNvSpPr>
            <a:spLocks noGrp="1"/>
          </p:cNvSpPr>
          <p:nvPr>
            <p:ph type="body" idx="1"/>
          </p:nvPr>
        </p:nvSpPr>
        <p:spPr>
          <a:xfrm>
            <a:off x="1522411" y="1524000"/>
            <a:ext cx="4416552" cy="762000"/>
          </a:xfrm>
        </p:spPr>
        <p:txBody>
          <a:bodyPr/>
          <a:lstStyle/>
          <a:p>
            <a:r>
              <a:rPr lang="en-US" dirty="0"/>
              <a:t>State College Spikes</a:t>
            </a:r>
          </a:p>
        </p:txBody>
      </p:sp>
      <p:sp>
        <p:nvSpPr>
          <p:cNvPr id="14" name="Content Placeholder 13"/>
          <p:cNvSpPr>
            <a:spLocks noGrp="1"/>
          </p:cNvSpPr>
          <p:nvPr>
            <p:ph sz="half" idx="2"/>
          </p:nvPr>
        </p:nvSpPr>
        <p:spPr>
          <a:xfrm>
            <a:off x="1522411" y="2286000"/>
            <a:ext cx="4416552" cy="2190001"/>
          </a:xfrm>
        </p:spPr>
        <p:txBody>
          <a:bodyPr>
            <a:normAutofit lnSpcReduction="10000"/>
          </a:bodyPr>
          <a:lstStyle/>
          <a:p>
            <a:r>
              <a:rPr lang="en-US" dirty="0"/>
              <a:t>League: New York-Penn League (Class A Short-Season) since 2006</a:t>
            </a:r>
          </a:p>
          <a:p>
            <a:r>
              <a:rPr lang="en-US" dirty="0"/>
              <a:t>38 game season</a:t>
            </a:r>
          </a:p>
          <a:p>
            <a:r>
              <a:rPr lang="en-US" dirty="0"/>
              <a:t>Affiliation: St. Louis Cardinals</a:t>
            </a:r>
          </a:p>
        </p:txBody>
      </p:sp>
      <p:sp>
        <p:nvSpPr>
          <p:cNvPr id="3" name="Text Placeholder 2"/>
          <p:cNvSpPr>
            <a:spLocks noGrp="1"/>
          </p:cNvSpPr>
          <p:nvPr>
            <p:ph type="body" sz="quarter" idx="3"/>
          </p:nvPr>
        </p:nvSpPr>
        <p:spPr>
          <a:xfrm>
            <a:off x="6249861" y="1524000"/>
            <a:ext cx="4416552" cy="762000"/>
          </a:xfrm>
        </p:spPr>
        <p:txBody>
          <a:bodyPr/>
          <a:lstStyle/>
          <a:p>
            <a:r>
              <a:rPr lang="en-US" dirty="0"/>
              <a:t>Columbus Clippers</a:t>
            </a:r>
          </a:p>
        </p:txBody>
      </p:sp>
      <p:sp>
        <p:nvSpPr>
          <p:cNvPr id="4" name="Content Placeholder 3"/>
          <p:cNvSpPr>
            <a:spLocks noGrp="1"/>
          </p:cNvSpPr>
          <p:nvPr>
            <p:ph sz="quarter" idx="4"/>
          </p:nvPr>
        </p:nvSpPr>
        <p:spPr>
          <a:xfrm>
            <a:off x="6249861" y="2286000"/>
            <a:ext cx="4416552" cy="2190001"/>
          </a:xfrm>
        </p:spPr>
        <p:txBody>
          <a:bodyPr/>
          <a:lstStyle/>
          <a:p>
            <a:r>
              <a:rPr lang="en-US" dirty="0"/>
              <a:t>League: International League West (AAA)</a:t>
            </a:r>
          </a:p>
          <a:p>
            <a:r>
              <a:rPr lang="en-US" dirty="0"/>
              <a:t>140 game season</a:t>
            </a:r>
          </a:p>
          <a:p>
            <a:r>
              <a:rPr lang="en-US" dirty="0"/>
              <a:t>Affiliation: Cleveland Indians</a:t>
            </a:r>
          </a:p>
        </p:txBody>
      </p:sp>
      <p:pic>
        <p:nvPicPr>
          <p:cNvPr id="5" name="Picture 4"/>
          <p:cNvPicPr>
            <a:picLocks noChangeAspect="1"/>
          </p:cNvPicPr>
          <p:nvPr/>
        </p:nvPicPr>
        <p:blipFill>
          <a:blip r:embed="rId2"/>
          <a:stretch>
            <a:fillRect/>
          </a:stretch>
        </p:blipFill>
        <p:spPr>
          <a:xfrm>
            <a:off x="2220974" y="4495800"/>
            <a:ext cx="3019425" cy="1986464"/>
          </a:xfrm>
          <a:prstGeom prst="rect">
            <a:avLst/>
          </a:prstGeom>
        </p:spPr>
      </p:pic>
      <p:pic>
        <p:nvPicPr>
          <p:cNvPr id="6" name="Picture 5"/>
          <p:cNvPicPr>
            <a:picLocks noChangeAspect="1"/>
          </p:cNvPicPr>
          <p:nvPr/>
        </p:nvPicPr>
        <p:blipFill>
          <a:blip r:embed="rId3"/>
          <a:stretch>
            <a:fillRect/>
          </a:stretch>
        </p:blipFill>
        <p:spPr>
          <a:xfrm>
            <a:off x="7084918" y="4476001"/>
            <a:ext cx="2746438" cy="2026061"/>
          </a:xfrm>
          <a:prstGeom prst="rect">
            <a:avLst/>
          </a:prstGeom>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Year Plan</a:t>
            </a:r>
          </a:p>
        </p:txBody>
      </p:sp>
      <p:sp>
        <p:nvSpPr>
          <p:cNvPr id="3" name="Content Placeholder 2"/>
          <p:cNvSpPr>
            <a:spLocks noGrp="1"/>
          </p:cNvSpPr>
          <p:nvPr>
            <p:ph idx="1"/>
          </p:nvPr>
        </p:nvSpPr>
        <p:spPr/>
        <p:txBody>
          <a:bodyPr/>
          <a:lstStyle/>
          <a:p>
            <a:r>
              <a:rPr lang="en-US" dirty="0"/>
              <a:t>Marketing</a:t>
            </a:r>
          </a:p>
          <a:p>
            <a:r>
              <a:rPr lang="en-US" dirty="0"/>
              <a:t>Finances</a:t>
            </a:r>
          </a:p>
          <a:p>
            <a:pPr lvl="1"/>
            <a:r>
              <a:rPr lang="en-US" dirty="0"/>
              <a:t>Continue what the Clippers are doing. There profits are increasing as depreciation and costs are.</a:t>
            </a:r>
          </a:p>
          <a:p>
            <a:r>
              <a:rPr lang="en-US" dirty="0"/>
              <a:t>Operating</a:t>
            </a:r>
          </a:p>
          <a:p>
            <a:pPr lvl="1"/>
            <a:r>
              <a:rPr lang="en-US" dirty="0"/>
              <a:t>Area of improvement here is to run more special events in the off-season. Events such as concerts, comedians and anything else that may be of interest in Columbus. Opening the stadium to more than just baseball will help to increase revenue and profit.</a:t>
            </a:r>
          </a:p>
        </p:txBody>
      </p:sp>
    </p:spTree>
    <p:extLst>
      <p:ext uri="{BB962C8B-B14F-4D97-AF65-F5344CB8AC3E}">
        <p14:creationId xmlns:p14="http://schemas.microsoft.com/office/powerpoint/2010/main" val="127496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 </a:t>
            </a:r>
          </a:p>
        </p:txBody>
      </p:sp>
      <p:sp>
        <p:nvSpPr>
          <p:cNvPr id="6" name="Content Placeholder 5"/>
          <p:cNvSpPr>
            <a:spLocks noGrp="1"/>
          </p:cNvSpPr>
          <p:nvPr>
            <p:ph idx="1"/>
          </p:nvPr>
        </p:nvSpPr>
        <p:spPr>
          <a:xfrm>
            <a:off x="1522413" y="1904999"/>
            <a:ext cx="9134391" cy="4953001"/>
          </a:xfrm>
        </p:spPr>
        <p:txBody>
          <a:bodyPr>
            <a:normAutofit lnSpcReduction="10000"/>
          </a:bodyPr>
          <a:lstStyle/>
          <a:p>
            <a:r>
              <a:rPr lang="en-US" dirty="0" err="1"/>
              <a:t>MiLB</a:t>
            </a:r>
            <a:r>
              <a:rPr lang="en-US" dirty="0"/>
              <a:t>. (2016). Null Attendance | MiLB.com Stats | The Official Site of 	Minor League Baseball. Retrieved November 03, 2016, from 	</a:t>
            </a:r>
            <a:r>
              <a:rPr lang="en-US" dirty="0">
                <a:hlinkClick r:id="rId2"/>
              </a:rPr>
              <a:t>http://www.milb.com/milb/stats/stats.jsp?t=l_att</a:t>
            </a:r>
            <a:endParaRPr lang="en-US" dirty="0"/>
          </a:p>
          <a:p>
            <a:r>
              <a:rPr lang="en-US" dirty="0" err="1"/>
              <a:t>MiLB</a:t>
            </a:r>
            <a:r>
              <a:rPr lang="en-US" dirty="0"/>
              <a:t>. (2016). The Official Site of The Columbus Clippers | 	clippersbaseball.com Homepage. Retrieved November 03, 	2016, from </a:t>
            </a:r>
            <a:r>
              <a:rPr lang="en-US" dirty="0">
                <a:hlinkClick r:id="rId3"/>
              </a:rPr>
              <a:t>http://www.milb.com/index.jsp?sid=t445</a:t>
            </a:r>
            <a:endParaRPr lang="en-US" dirty="0"/>
          </a:p>
          <a:p>
            <a:r>
              <a:rPr lang="en-US" dirty="0" err="1"/>
              <a:t>MiLB</a:t>
            </a:r>
            <a:r>
              <a:rPr lang="en-US" dirty="0"/>
              <a:t>. (2016). The Official Site of The State College Spikes | 	statecollegespikes.com Homepage. Retrieved November 03, 	2016, from </a:t>
            </a:r>
            <a:r>
              <a:rPr lang="en-US" dirty="0">
                <a:hlinkClick r:id="rId4"/>
              </a:rPr>
              <a:t>http://www.milb.com/index.jsp?sid=t1174</a:t>
            </a:r>
            <a:r>
              <a:rPr lang="en-US" dirty="0"/>
              <a:t> </a:t>
            </a:r>
          </a:p>
          <a:p>
            <a:r>
              <a:rPr lang="en-US" dirty="0"/>
              <a:t>Hill, J. (2016, July 6). Once bought for $25,000, the Columbus Clippers	 have become a $25 million asset for Franklin County. Retrieved 	November 03, 2016, from 	</a:t>
            </a:r>
            <a:r>
              <a:rPr lang="en-US" dirty="0">
                <a:hlinkClick r:id="rId5"/>
              </a:rPr>
              <a:t>http://www.bizjournals.com/columbus/news/2016/07/06/once-</a:t>
            </a:r>
            <a:r>
              <a:rPr lang="en-US" dirty="0"/>
              <a:t>	bought-for-25-000-the-columbus-clippers-have.html</a:t>
            </a:r>
          </a:p>
          <a:p>
            <a:endParaRPr lang="en-US" dirty="0"/>
          </a:p>
        </p:txBody>
      </p:sp>
    </p:spTree>
    <p:extLst>
      <p:ext uri="{BB962C8B-B14F-4D97-AF65-F5344CB8AC3E}">
        <p14:creationId xmlns:p14="http://schemas.microsoft.com/office/powerpoint/2010/main" val="415270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2413" y="457201"/>
            <a:ext cx="9134391" cy="5562600"/>
          </a:xfrm>
        </p:spPr>
        <p:txBody>
          <a:bodyPr/>
          <a:lstStyle/>
          <a:p>
            <a:r>
              <a:rPr lang="en-US" dirty="0"/>
              <a:t>State College Spikes. (2015, September 2). Ballpark History. Retrieved	 November 04, 2016, from 	</a:t>
            </a:r>
            <a:r>
              <a:rPr lang="en-US" dirty="0">
                <a:hlinkClick r:id="rId2"/>
              </a:rPr>
              <a:t>http://www.milb.com/content/page.jsp?ymd=20090312&amp;conte</a:t>
            </a:r>
            <a:r>
              <a:rPr lang="en-US" dirty="0"/>
              <a:t>	</a:t>
            </a:r>
            <a:r>
              <a:rPr lang="en-US" dirty="0" err="1"/>
              <a:t>nt_id</a:t>
            </a:r>
            <a:r>
              <a:rPr lang="en-US" dirty="0"/>
              <a:t>=40996002&amp;sid=t1174&amp;vkey=team1</a:t>
            </a:r>
          </a:p>
          <a:p>
            <a:r>
              <a:rPr lang="en-US" dirty="0" err="1"/>
              <a:t>MiLB</a:t>
            </a:r>
            <a:r>
              <a:rPr lang="en-US" dirty="0"/>
              <a:t>. (2015, September 2). Partnership Opportunities | MiLB.com 	Official Info | The Official Site of Minor League Baseball. 	Retrieved November 04, 2016, from 	</a:t>
            </a:r>
            <a:r>
              <a:rPr lang="en-US" dirty="0">
                <a:hlinkClick r:id="rId3"/>
              </a:rPr>
              <a:t>http://www.milb.com/milb/info/partnership.jsp</a:t>
            </a:r>
            <a:endParaRPr lang="en-US" dirty="0"/>
          </a:p>
          <a:p>
            <a:r>
              <a:rPr lang="en-US" dirty="0"/>
              <a:t>Bona, C. M. (2016). Columbus Clippers: 2016 guide to promotions, 	food, beer, more (photos). Retrieved November 04, 2016, from 	</a:t>
            </a:r>
            <a:r>
              <a:rPr lang="en-US" dirty="0">
                <a:hlinkClick r:id="rId4"/>
              </a:rPr>
              <a:t>http://www.cleveland.com/entertainment/index.ssf/2016/04/col</a:t>
            </a:r>
            <a:r>
              <a:rPr lang="en-US" dirty="0"/>
              <a:t>	umbus_clippers_2016_guide_t.html</a:t>
            </a:r>
          </a:p>
        </p:txBody>
      </p:sp>
    </p:spTree>
    <p:extLst>
      <p:ext uri="{BB962C8B-B14F-4D97-AF65-F5344CB8AC3E}">
        <p14:creationId xmlns:p14="http://schemas.microsoft.com/office/powerpoint/2010/main" val="363329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Attendance: AAA vs. Class-A</a:t>
            </a:r>
          </a:p>
        </p:txBody>
      </p:sp>
      <p:graphicFrame>
        <p:nvGraphicFramePr>
          <p:cNvPr id="6" name="Content Placeholder 5" descr="Clustered Column – Line Combination chart showing the values of 3 series for 4 categories. The first 2 series are columns and the 3rd series is the line."/>
          <p:cNvGraphicFramePr>
            <a:graphicFrameLocks noGrp="1"/>
          </p:cNvGraphicFramePr>
          <p:nvPr>
            <p:ph idx="1"/>
            <p:extLst>
              <p:ext uri="{D42A27DB-BD31-4B8C-83A1-F6EECF244321}">
                <p14:modId xmlns:p14="http://schemas.microsoft.com/office/powerpoint/2010/main" val="169897189"/>
              </p:ext>
            </p:extLst>
          </p:nvPr>
        </p:nvGraphicFramePr>
        <p:xfrm>
          <a:off x="1522413" y="1905000"/>
          <a:ext cx="9134475"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Ticket Prices</a:t>
            </a:r>
          </a:p>
        </p:txBody>
      </p:sp>
      <p:sp>
        <p:nvSpPr>
          <p:cNvPr id="4" name="Text Placeholder 3"/>
          <p:cNvSpPr>
            <a:spLocks noGrp="1"/>
          </p:cNvSpPr>
          <p:nvPr>
            <p:ph type="body" idx="1"/>
          </p:nvPr>
        </p:nvSpPr>
        <p:spPr/>
        <p:txBody>
          <a:bodyPr/>
          <a:lstStyle/>
          <a:p>
            <a:r>
              <a:rPr lang="en-US" dirty="0"/>
              <a:t>State College Spikes</a:t>
            </a:r>
          </a:p>
        </p:txBody>
      </p:sp>
      <p:sp>
        <p:nvSpPr>
          <p:cNvPr id="3" name="Content Placeholder 2"/>
          <p:cNvSpPr>
            <a:spLocks noGrp="1"/>
          </p:cNvSpPr>
          <p:nvPr>
            <p:ph sz="half" idx="2"/>
          </p:nvPr>
        </p:nvSpPr>
        <p:spPr/>
        <p:txBody>
          <a:bodyPr/>
          <a:lstStyle/>
          <a:p>
            <a:r>
              <a:rPr lang="en-US" dirty="0"/>
              <a:t>Outfield Bleachers: $8</a:t>
            </a:r>
          </a:p>
          <a:p>
            <a:r>
              <a:rPr lang="en-US" dirty="0"/>
              <a:t>Bullpen Box: $10</a:t>
            </a:r>
          </a:p>
          <a:p>
            <a:r>
              <a:rPr lang="en-US" dirty="0"/>
              <a:t>Field Box: $12</a:t>
            </a:r>
          </a:p>
          <a:p>
            <a:r>
              <a:rPr lang="en-US" dirty="0"/>
              <a:t>Diamond Club: $14</a:t>
            </a:r>
          </a:p>
          <a:p>
            <a:r>
              <a:rPr lang="en-US" dirty="0"/>
              <a:t>Rail Kings Deck Seats: $18</a:t>
            </a:r>
          </a:p>
        </p:txBody>
      </p:sp>
      <p:sp>
        <p:nvSpPr>
          <p:cNvPr id="5" name="Text Placeholder 4"/>
          <p:cNvSpPr>
            <a:spLocks noGrp="1"/>
          </p:cNvSpPr>
          <p:nvPr>
            <p:ph type="body" sz="quarter" idx="3"/>
          </p:nvPr>
        </p:nvSpPr>
        <p:spPr/>
        <p:txBody>
          <a:bodyPr/>
          <a:lstStyle/>
          <a:p>
            <a:r>
              <a:rPr lang="en-US" dirty="0"/>
              <a:t>Columbus Clippers</a:t>
            </a:r>
          </a:p>
        </p:txBody>
      </p:sp>
      <p:sp>
        <p:nvSpPr>
          <p:cNvPr id="6" name="Content Placeholder 5"/>
          <p:cNvSpPr>
            <a:spLocks noGrp="1"/>
          </p:cNvSpPr>
          <p:nvPr>
            <p:ph sz="quarter" idx="4"/>
          </p:nvPr>
        </p:nvSpPr>
        <p:spPr/>
        <p:txBody>
          <a:bodyPr/>
          <a:lstStyle/>
          <a:p>
            <a:r>
              <a:rPr lang="en-US" dirty="0"/>
              <a:t>Bleacher seats: $7</a:t>
            </a:r>
          </a:p>
          <a:p>
            <a:r>
              <a:rPr lang="en-US" dirty="0" err="1"/>
              <a:t>Tansky</a:t>
            </a:r>
            <a:r>
              <a:rPr lang="en-US" dirty="0"/>
              <a:t> Club: $10</a:t>
            </a:r>
          </a:p>
          <a:p>
            <a:r>
              <a:rPr lang="en-US" dirty="0"/>
              <a:t>Reserved Seats: $10</a:t>
            </a:r>
          </a:p>
          <a:p>
            <a:r>
              <a:rPr lang="en-US" dirty="0"/>
              <a:t>Box Seats: $13</a:t>
            </a:r>
          </a:p>
          <a:p>
            <a:r>
              <a:rPr lang="en-US" dirty="0"/>
              <a:t>Club Seats: $20</a:t>
            </a:r>
          </a:p>
          <a:p>
            <a:r>
              <a:rPr lang="en-US" dirty="0"/>
              <a:t>Loge Seats: $20</a:t>
            </a:r>
          </a:p>
          <a:p>
            <a:endParaRPr lang="en-US" dirty="0"/>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Stadium</a:t>
            </a:r>
          </a:p>
        </p:txBody>
      </p:sp>
      <p:sp>
        <p:nvSpPr>
          <p:cNvPr id="5" name="Text Placeholder 4"/>
          <p:cNvSpPr>
            <a:spLocks noGrp="1"/>
          </p:cNvSpPr>
          <p:nvPr>
            <p:ph type="body" idx="1"/>
          </p:nvPr>
        </p:nvSpPr>
        <p:spPr>
          <a:xfrm>
            <a:off x="1217612" y="1905000"/>
            <a:ext cx="4721351" cy="762000"/>
          </a:xfrm>
        </p:spPr>
        <p:txBody>
          <a:bodyPr/>
          <a:lstStyle/>
          <a:p>
            <a:r>
              <a:rPr lang="en-US" dirty="0"/>
              <a:t>Medlar Field at </a:t>
            </a:r>
            <a:r>
              <a:rPr lang="en-US" dirty="0" err="1"/>
              <a:t>Lubrano</a:t>
            </a:r>
            <a:r>
              <a:rPr lang="en-US" dirty="0"/>
              <a:t> Park</a:t>
            </a:r>
          </a:p>
        </p:txBody>
      </p:sp>
      <p:sp>
        <p:nvSpPr>
          <p:cNvPr id="6" name="Content Placeholder 5"/>
          <p:cNvSpPr>
            <a:spLocks noGrp="1"/>
          </p:cNvSpPr>
          <p:nvPr>
            <p:ph sz="half" idx="2"/>
          </p:nvPr>
        </p:nvSpPr>
        <p:spPr>
          <a:xfrm>
            <a:off x="1217612" y="2743201"/>
            <a:ext cx="4721351" cy="3276600"/>
          </a:xfrm>
        </p:spPr>
        <p:txBody>
          <a:bodyPr>
            <a:normAutofit lnSpcReduction="10000"/>
          </a:bodyPr>
          <a:lstStyle/>
          <a:p>
            <a:r>
              <a:rPr lang="en-US" dirty="0"/>
              <a:t>Opened: 2005</a:t>
            </a:r>
          </a:p>
          <a:p>
            <a:r>
              <a:rPr lang="en-US" dirty="0"/>
              <a:t>Capacity: 5,570</a:t>
            </a:r>
          </a:p>
          <a:p>
            <a:r>
              <a:rPr lang="en-US" dirty="0"/>
              <a:t>Partnered with Penn State Baseball Team</a:t>
            </a:r>
          </a:p>
          <a:p>
            <a:r>
              <a:rPr lang="en-US" dirty="0"/>
              <a:t>Name came from past coach Charles Medlar and graduate of Penn State Anthony </a:t>
            </a:r>
            <a:r>
              <a:rPr lang="en-US" dirty="0" err="1"/>
              <a:t>Lubrano</a:t>
            </a:r>
            <a:r>
              <a:rPr lang="en-US" dirty="0"/>
              <a:t>, who donated $2.5 million</a:t>
            </a:r>
          </a:p>
        </p:txBody>
      </p:sp>
      <p:sp>
        <p:nvSpPr>
          <p:cNvPr id="7" name="Text Placeholder 6"/>
          <p:cNvSpPr>
            <a:spLocks noGrp="1"/>
          </p:cNvSpPr>
          <p:nvPr>
            <p:ph type="body" sz="quarter" idx="3"/>
          </p:nvPr>
        </p:nvSpPr>
        <p:spPr/>
        <p:txBody>
          <a:bodyPr/>
          <a:lstStyle/>
          <a:p>
            <a:r>
              <a:rPr lang="en-US" dirty="0"/>
              <a:t>Huntington Park</a:t>
            </a:r>
          </a:p>
        </p:txBody>
      </p:sp>
      <p:sp>
        <p:nvSpPr>
          <p:cNvPr id="8" name="Content Placeholder 7"/>
          <p:cNvSpPr>
            <a:spLocks noGrp="1"/>
          </p:cNvSpPr>
          <p:nvPr>
            <p:ph sz="quarter" idx="4"/>
          </p:nvPr>
        </p:nvSpPr>
        <p:spPr>
          <a:xfrm>
            <a:off x="6249860" y="2743201"/>
            <a:ext cx="5026151" cy="3276600"/>
          </a:xfrm>
        </p:spPr>
        <p:txBody>
          <a:bodyPr/>
          <a:lstStyle/>
          <a:p>
            <a:r>
              <a:rPr lang="en-US" dirty="0"/>
              <a:t>Opened: 2009</a:t>
            </a:r>
          </a:p>
          <a:p>
            <a:r>
              <a:rPr lang="en-US" dirty="0"/>
              <a:t>Capacity: 10,100</a:t>
            </a:r>
          </a:p>
          <a:p>
            <a:r>
              <a:rPr lang="en-US" dirty="0"/>
              <a:t>Huntington Bank paid $12 million for naming rights</a:t>
            </a:r>
          </a:p>
          <a:p>
            <a:endParaRPr lang="en-US" dirty="0"/>
          </a:p>
        </p:txBody>
      </p:sp>
    </p:spTree>
    <p:extLst>
      <p:ext uri="{BB962C8B-B14F-4D97-AF65-F5344CB8AC3E}">
        <p14:creationId xmlns:p14="http://schemas.microsoft.com/office/powerpoint/2010/main" val="143718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0"/>
            <a:ext cx="9144001" cy="1371600"/>
          </a:xfrm>
        </p:spPr>
        <p:txBody>
          <a:bodyPr/>
          <a:lstStyle/>
          <a:p>
            <a:r>
              <a:rPr lang="en-US" dirty="0"/>
              <a:t>Columbus Clippers 2015</a:t>
            </a:r>
          </a:p>
        </p:txBody>
      </p:sp>
      <p:sp>
        <p:nvSpPr>
          <p:cNvPr id="4" name="Content Placeholder 3"/>
          <p:cNvSpPr>
            <a:spLocks noGrp="1"/>
          </p:cNvSpPr>
          <p:nvPr>
            <p:ph idx="1"/>
          </p:nvPr>
        </p:nvSpPr>
        <p:spPr>
          <a:xfrm>
            <a:off x="1598612" y="1371600"/>
            <a:ext cx="9134391" cy="4800601"/>
          </a:xfrm>
        </p:spPr>
        <p:txBody>
          <a:bodyPr/>
          <a:lstStyle/>
          <a:p>
            <a:r>
              <a:rPr lang="en-US" dirty="0"/>
              <a:t>Total Revenue: $12.4 million</a:t>
            </a:r>
          </a:p>
          <a:p>
            <a:pPr lvl="1"/>
            <a:r>
              <a:rPr lang="en-US" dirty="0"/>
              <a:t>Increase of $385,920 from 2014</a:t>
            </a:r>
          </a:p>
          <a:p>
            <a:r>
              <a:rPr lang="en-US" dirty="0"/>
              <a:t>Profit: $1.33 million</a:t>
            </a:r>
          </a:p>
          <a:p>
            <a:pPr lvl="1"/>
            <a:r>
              <a:rPr lang="en-US" dirty="0"/>
              <a:t>$424,000 increase from 2014.</a:t>
            </a:r>
          </a:p>
          <a:p>
            <a:r>
              <a:rPr lang="en-US" dirty="0"/>
              <a:t>Total assets: $26.2 million</a:t>
            </a:r>
          </a:p>
          <a:p>
            <a:pPr lvl="1"/>
            <a:r>
              <a:rPr lang="en-US" dirty="0"/>
              <a:t>Increase of $532,443 from 2014</a:t>
            </a:r>
          </a:p>
          <a:p>
            <a:r>
              <a:rPr lang="en-US" dirty="0"/>
              <a:t>Liabilities: $10.9 million</a:t>
            </a:r>
          </a:p>
          <a:p>
            <a:pPr lvl="1"/>
            <a:r>
              <a:rPr lang="en-US" dirty="0"/>
              <a:t>Decrease of $801,727 from 2014</a:t>
            </a:r>
          </a:p>
          <a:p>
            <a:r>
              <a:rPr lang="en-US" dirty="0"/>
              <a:t>Net position: $15.3 million</a:t>
            </a:r>
          </a:p>
          <a:p>
            <a:pPr lvl="1"/>
            <a:r>
              <a:rPr lang="en-US" dirty="0"/>
              <a:t>Increase of $1,334,170 million</a:t>
            </a:r>
          </a:p>
          <a:p>
            <a:endParaRPr lang="en-US" dirty="0"/>
          </a:p>
        </p:txBody>
      </p:sp>
      <p:pic>
        <p:nvPicPr>
          <p:cNvPr id="5" name="Picture 4"/>
          <p:cNvPicPr>
            <a:picLocks noChangeAspect="1"/>
          </p:cNvPicPr>
          <p:nvPr/>
        </p:nvPicPr>
        <p:blipFill>
          <a:blip r:embed="rId2"/>
          <a:stretch>
            <a:fillRect/>
          </a:stretch>
        </p:blipFill>
        <p:spPr>
          <a:xfrm>
            <a:off x="6172686" y="1828800"/>
            <a:ext cx="5429250" cy="3571875"/>
          </a:xfrm>
          <a:prstGeom prst="rect">
            <a:avLst/>
          </a:prstGeom>
        </p:spPr>
      </p:pic>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Columbus Clippers Revenues</a:t>
            </a:r>
          </a:p>
        </p:txBody>
      </p:sp>
      <p:sp>
        <p:nvSpPr>
          <p:cNvPr id="11" name="Text Placeholder 10"/>
          <p:cNvSpPr>
            <a:spLocks noGrp="1"/>
          </p:cNvSpPr>
          <p:nvPr>
            <p:ph type="body" idx="1"/>
          </p:nvPr>
        </p:nvSpPr>
        <p:spPr>
          <a:xfrm>
            <a:off x="1522411" y="1600200"/>
            <a:ext cx="4416552" cy="762000"/>
          </a:xfrm>
        </p:spPr>
        <p:txBody>
          <a:bodyPr/>
          <a:lstStyle/>
          <a:p>
            <a:r>
              <a:rPr lang="en-US" dirty="0"/>
              <a:t>2014</a:t>
            </a:r>
          </a:p>
        </p:txBody>
      </p:sp>
      <p:sp>
        <p:nvSpPr>
          <p:cNvPr id="12" name="Content Placeholder 11"/>
          <p:cNvSpPr>
            <a:spLocks noGrp="1"/>
          </p:cNvSpPr>
          <p:nvPr>
            <p:ph sz="half" idx="2"/>
          </p:nvPr>
        </p:nvSpPr>
        <p:spPr>
          <a:xfrm>
            <a:off x="227012" y="2286000"/>
            <a:ext cx="5711951" cy="4267200"/>
          </a:xfrm>
        </p:spPr>
        <p:txBody>
          <a:bodyPr>
            <a:normAutofit fontScale="92500"/>
          </a:bodyPr>
          <a:lstStyle/>
          <a:p>
            <a:r>
              <a:rPr lang="en-US" dirty="0"/>
              <a:t>Ticket sales: $4.2 million</a:t>
            </a:r>
          </a:p>
          <a:p>
            <a:r>
              <a:rPr lang="en-US" dirty="0"/>
              <a:t>Concessions: $2.35 million</a:t>
            </a:r>
          </a:p>
          <a:p>
            <a:r>
              <a:rPr lang="en-US" dirty="0"/>
              <a:t>Souvenirs: $662,453</a:t>
            </a:r>
          </a:p>
          <a:p>
            <a:r>
              <a:rPr lang="en-US" dirty="0"/>
              <a:t>Parking: $182,879</a:t>
            </a:r>
          </a:p>
          <a:p>
            <a:r>
              <a:rPr lang="en-US" dirty="0"/>
              <a:t>Sponsorships and Advertising: $4.2 million</a:t>
            </a:r>
          </a:p>
          <a:p>
            <a:r>
              <a:rPr lang="en-US" dirty="0"/>
              <a:t>Special Events: $153,874</a:t>
            </a:r>
          </a:p>
          <a:p>
            <a:r>
              <a:rPr lang="en-US" dirty="0"/>
              <a:t> Other Revenues: $100,194</a:t>
            </a:r>
          </a:p>
          <a:p>
            <a:r>
              <a:rPr lang="en-US" b="1" u="sng" dirty="0"/>
              <a:t>Total Operating Revenues: $11,973,470</a:t>
            </a:r>
          </a:p>
        </p:txBody>
      </p:sp>
      <p:sp>
        <p:nvSpPr>
          <p:cNvPr id="13" name="Text Placeholder 12"/>
          <p:cNvSpPr>
            <a:spLocks noGrp="1"/>
          </p:cNvSpPr>
          <p:nvPr>
            <p:ph type="body" sz="quarter" idx="3"/>
          </p:nvPr>
        </p:nvSpPr>
        <p:spPr>
          <a:xfrm>
            <a:off x="6256740" y="1752600"/>
            <a:ext cx="4416552" cy="762000"/>
          </a:xfrm>
        </p:spPr>
        <p:txBody>
          <a:bodyPr/>
          <a:lstStyle/>
          <a:p>
            <a:r>
              <a:rPr lang="en-US" dirty="0"/>
              <a:t>2015</a:t>
            </a:r>
          </a:p>
        </p:txBody>
      </p:sp>
      <p:sp>
        <p:nvSpPr>
          <p:cNvPr id="14" name="Content Placeholder 13"/>
          <p:cNvSpPr>
            <a:spLocks noGrp="1"/>
          </p:cNvSpPr>
          <p:nvPr>
            <p:ph sz="quarter" idx="4"/>
          </p:nvPr>
        </p:nvSpPr>
        <p:spPr>
          <a:xfrm>
            <a:off x="6256740" y="2362200"/>
            <a:ext cx="5400272" cy="4191000"/>
          </a:xfrm>
        </p:spPr>
        <p:txBody>
          <a:bodyPr>
            <a:normAutofit fontScale="92500"/>
          </a:bodyPr>
          <a:lstStyle/>
          <a:p>
            <a:r>
              <a:rPr lang="en-US" dirty="0"/>
              <a:t>Ticket sales: $4.4 million</a:t>
            </a:r>
          </a:p>
          <a:p>
            <a:r>
              <a:rPr lang="en-US" dirty="0"/>
              <a:t>Concessions: </a:t>
            </a:r>
            <a:r>
              <a:rPr lang="en-US"/>
              <a:t>$2.36 million</a:t>
            </a:r>
            <a:endParaRPr lang="en-US" dirty="0"/>
          </a:p>
          <a:p>
            <a:r>
              <a:rPr lang="en-US" dirty="0"/>
              <a:t>Souvenirs: $863,957</a:t>
            </a:r>
          </a:p>
          <a:p>
            <a:r>
              <a:rPr lang="en-US" dirty="0"/>
              <a:t>Parking: $189,122</a:t>
            </a:r>
          </a:p>
          <a:p>
            <a:r>
              <a:rPr lang="en-US" dirty="0"/>
              <a:t>Sponsorships and Advertising: $4.2 million</a:t>
            </a:r>
          </a:p>
          <a:p>
            <a:r>
              <a:rPr lang="en-US" dirty="0"/>
              <a:t>Special Events: $175,225</a:t>
            </a:r>
          </a:p>
          <a:p>
            <a:r>
              <a:rPr lang="en-US" dirty="0"/>
              <a:t> Other Revenues: $136,357</a:t>
            </a:r>
          </a:p>
          <a:p>
            <a:r>
              <a:rPr lang="en-US" b="1" u="sng" dirty="0"/>
              <a:t>Total Operating Revenues: $12,397,569</a:t>
            </a:r>
          </a:p>
          <a:p>
            <a:endParaRPr lang="en-US" dirty="0"/>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Columbus Clippers Capital Assets</a:t>
            </a:r>
          </a:p>
        </p:txBody>
      </p:sp>
      <p:sp>
        <p:nvSpPr>
          <p:cNvPr id="3" name="Text Placeholder 2"/>
          <p:cNvSpPr>
            <a:spLocks noGrp="1"/>
          </p:cNvSpPr>
          <p:nvPr>
            <p:ph type="body" idx="1"/>
          </p:nvPr>
        </p:nvSpPr>
        <p:spPr/>
        <p:txBody>
          <a:bodyPr/>
          <a:lstStyle/>
          <a:p>
            <a:r>
              <a:rPr lang="en-US" dirty="0"/>
              <a:t>2014</a:t>
            </a:r>
          </a:p>
        </p:txBody>
      </p:sp>
      <p:sp>
        <p:nvSpPr>
          <p:cNvPr id="4" name="Content Placeholder 3"/>
          <p:cNvSpPr>
            <a:spLocks noGrp="1"/>
          </p:cNvSpPr>
          <p:nvPr>
            <p:ph sz="half" idx="2"/>
          </p:nvPr>
        </p:nvSpPr>
        <p:spPr>
          <a:xfrm>
            <a:off x="379412" y="2743200"/>
            <a:ext cx="5559551" cy="3809999"/>
          </a:xfrm>
        </p:spPr>
        <p:txBody>
          <a:bodyPr/>
          <a:lstStyle/>
          <a:p>
            <a:r>
              <a:rPr lang="en-US" dirty="0"/>
              <a:t>Machinery and Equipment: $3.5 million</a:t>
            </a:r>
          </a:p>
          <a:p>
            <a:r>
              <a:rPr lang="en-US" dirty="0"/>
              <a:t>Leasehold Improvements: $525,453</a:t>
            </a:r>
          </a:p>
          <a:p>
            <a:r>
              <a:rPr lang="en-US" b="1" u="sng" dirty="0"/>
              <a:t>Capital Assets: $4,063,598</a:t>
            </a:r>
          </a:p>
          <a:p>
            <a:r>
              <a:rPr lang="en-US" dirty="0"/>
              <a:t>Less: Accumulated Depreciation: $2.1 million</a:t>
            </a:r>
          </a:p>
          <a:p>
            <a:r>
              <a:rPr lang="en-US" b="1" u="sng" dirty="0"/>
              <a:t>Capital Assets, net: $1,866,666</a:t>
            </a:r>
          </a:p>
        </p:txBody>
      </p:sp>
      <p:sp>
        <p:nvSpPr>
          <p:cNvPr id="5" name="Text Placeholder 4"/>
          <p:cNvSpPr>
            <a:spLocks noGrp="1"/>
          </p:cNvSpPr>
          <p:nvPr>
            <p:ph type="body" sz="quarter" idx="3"/>
          </p:nvPr>
        </p:nvSpPr>
        <p:spPr/>
        <p:txBody>
          <a:bodyPr/>
          <a:lstStyle/>
          <a:p>
            <a:r>
              <a:rPr lang="en-US" dirty="0"/>
              <a:t>2015</a:t>
            </a:r>
          </a:p>
        </p:txBody>
      </p:sp>
      <p:sp>
        <p:nvSpPr>
          <p:cNvPr id="6" name="Content Placeholder 5"/>
          <p:cNvSpPr>
            <a:spLocks noGrp="1"/>
          </p:cNvSpPr>
          <p:nvPr>
            <p:ph sz="quarter" idx="4"/>
          </p:nvPr>
        </p:nvSpPr>
        <p:spPr>
          <a:xfrm>
            <a:off x="6249860" y="2743201"/>
            <a:ext cx="5559551" cy="3809998"/>
          </a:xfrm>
        </p:spPr>
        <p:txBody>
          <a:bodyPr/>
          <a:lstStyle/>
          <a:p>
            <a:r>
              <a:rPr lang="en-US" dirty="0"/>
              <a:t>Machinery and Equipment: $3.6 million</a:t>
            </a:r>
          </a:p>
          <a:p>
            <a:r>
              <a:rPr lang="en-US" dirty="0"/>
              <a:t>Leasehold Improvements: $724,814</a:t>
            </a:r>
          </a:p>
          <a:p>
            <a:r>
              <a:rPr lang="en-US" b="1" u="sng" dirty="0"/>
              <a:t>Capital Assets: $4,341,331</a:t>
            </a:r>
          </a:p>
          <a:p>
            <a:r>
              <a:rPr lang="en-US" dirty="0"/>
              <a:t>Less: Accumulated Depreciation: $2.5 million</a:t>
            </a:r>
          </a:p>
          <a:p>
            <a:r>
              <a:rPr lang="en-US" b="1" u="sng" dirty="0"/>
              <a:t>Capital Assets, net: $1,775,319</a:t>
            </a:r>
          </a:p>
          <a:p>
            <a:endParaRPr lang="en-US" dirty="0"/>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Columbus Clippers Cash Flows (2015)</a:t>
            </a:r>
          </a:p>
        </p:txBody>
      </p:sp>
      <p:sp>
        <p:nvSpPr>
          <p:cNvPr id="14" name="Content Placeholder 13"/>
          <p:cNvSpPr>
            <a:spLocks noGrp="1"/>
          </p:cNvSpPr>
          <p:nvPr>
            <p:ph idx="1"/>
          </p:nvPr>
        </p:nvSpPr>
        <p:spPr/>
        <p:txBody>
          <a:bodyPr/>
          <a:lstStyle/>
          <a:p>
            <a:r>
              <a:rPr lang="en-US" dirty="0"/>
              <a:t>Net Cash Provided by Operating Activities</a:t>
            </a:r>
          </a:p>
          <a:p>
            <a:pPr lvl="1"/>
            <a:r>
              <a:rPr lang="en-US" dirty="0"/>
              <a:t>$205,062</a:t>
            </a:r>
          </a:p>
          <a:p>
            <a:r>
              <a:rPr lang="en-US" dirty="0"/>
              <a:t>Net Cash Used in Capital and Relating Financing Activities:</a:t>
            </a:r>
          </a:p>
          <a:p>
            <a:pPr lvl="1"/>
            <a:r>
              <a:rPr lang="en-US" dirty="0"/>
              <a:t>$419,466</a:t>
            </a:r>
          </a:p>
          <a:p>
            <a:r>
              <a:rPr lang="en-US" dirty="0"/>
              <a:t>Net Cash Provided by Investing Activities:</a:t>
            </a:r>
          </a:p>
          <a:p>
            <a:pPr lvl="1"/>
            <a:r>
              <a:rPr lang="en-US" dirty="0"/>
              <a:t>$338,624</a:t>
            </a:r>
          </a:p>
          <a:p>
            <a:r>
              <a:rPr lang="en-US" b="1" u="sng" dirty="0"/>
              <a:t>Cash and Cash Equivalents, Beginning of the Year: $1.212,432</a:t>
            </a:r>
          </a:p>
          <a:p>
            <a:r>
              <a:rPr lang="en-US" b="1" u="sng" dirty="0"/>
              <a:t>Cash and Cash Equivalents, End of Year: $1.336,652</a:t>
            </a:r>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4505</TotalTime>
  <Words>1197</Words>
  <Application>Microsoft Office PowerPoint</Application>
  <PresentationFormat>Custom</PresentationFormat>
  <Paragraphs>204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Corbel</vt:lpstr>
      <vt:lpstr>Digital Blue Tunnel 16x9</vt:lpstr>
      <vt:lpstr>Financing Minor League Baseball  (Columbus Clippers and State College Spikes)</vt:lpstr>
      <vt:lpstr>MiLB Comparison</vt:lpstr>
      <vt:lpstr>Attendance: AAA vs. Class-A</vt:lpstr>
      <vt:lpstr>Ticket Prices</vt:lpstr>
      <vt:lpstr>Stadium</vt:lpstr>
      <vt:lpstr>Columbus Clippers 2015</vt:lpstr>
      <vt:lpstr>Columbus Clippers Revenues</vt:lpstr>
      <vt:lpstr>Columbus Clippers Capital Assets</vt:lpstr>
      <vt:lpstr>Columbus Clippers Cash Flows (2015)</vt:lpstr>
      <vt:lpstr>Columbus Clippers Operating Expenses</vt:lpstr>
      <vt:lpstr>Future Payment Plans</vt:lpstr>
      <vt:lpstr>Partnership Opportunities</vt:lpstr>
      <vt:lpstr>Sponsors</vt:lpstr>
      <vt:lpstr>Target Market</vt:lpstr>
      <vt:lpstr>Target Market</vt:lpstr>
      <vt:lpstr>Columbus Clippers Promotions</vt:lpstr>
      <vt:lpstr>What is Your Product?</vt:lpstr>
      <vt:lpstr>Marketing Strategies</vt:lpstr>
      <vt:lpstr>Marketing Efforts</vt:lpstr>
      <vt:lpstr>5 Year Plan</vt:lpstr>
      <vt:lpstr>References </vt:lpstr>
      <vt:lpstr>PowerPoint Presentation</vt:lpstr>
    </vt:vector>
  </TitlesOfParts>
  <Company>Slippery Rock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Minor League Baseball</dc:title>
  <dc:creator>SRU</dc:creator>
  <cp:lastModifiedBy>Dymond, David</cp:lastModifiedBy>
  <cp:revision>100</cp:revision>
  <dcterms:created xsi:type="dcterms:W3CDTF">2016-11-03T12:28:20Z</dcterms:created>
  <dcterms:modified xsi:type="dcterms:W3CDTF">2017-09-24T16:36:03Z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